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306" r:id="rId2"/>
    <p:sldId id="262" r:id="rId3"/>
    <p:sldId id="302" r:id="rId4"/>
    <p:sldId id="308" r:id="rId5"/>
    <p:sldId id="297" r:id="rId6"/>
    <p:sldId id="309" r:id="rId7"/>
    <p:sldId id="310" r:id="rId8"/>
    <p:sldId id="31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419BD3"/>
    <a:srgbClr val="005A7C"/>
    <a:srgbClr val="009ACE"/>
    <a:srgbClr val="E4F2F8"/>
    <a:srgbClr val="D1E7EF"/>
    <a:srgbClr val="BFE0EE"/>
    <a:srgbClr val="C00D1E"/>
    <a:srgbClr val="838383"/>
    <a:srgbClr val="9292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78" autoAdjust="0"/>
    <p:restoredTop sz="84638" autoAdjust="0"/>
  </p:normalViewPr>
  <p:slideViewPr>
    <p:cSldViewPr snapToGrid="0" snapToObjects="1">
      <p:cViewPr varScale="1">
        <p:scale>
          <a:sx n="54" d="100"/>
          <a:sy n="54" d="100"/>
        </p:scale>
        <p:origin x="102" y="8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7" d="100"/>
          <a:sy n="157" d="100"/>
        </p:scale>
        <p:origin x="5640" y="1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027AE7-EBBA-3B46-A62D-A1FCCBD82C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A06565-0B3A-F54D-A0F8-00B9C7B200E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31DBD-9FD6-6A45-9ABB-BCA8406B2010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696465-4202-D948-9244-A3AA3C3692F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4214B0-EA45-EE40-AB13-4AA29EA130F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7E7C5F-33A9-AC45-8974-CE26FF22D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2883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E4AA41-EF54-314A-80EC-C2E05FA693EE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234C94-B050-584A-A843-DB9969545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202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66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979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2625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189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2920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635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167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E4EA7E-1DB2-EC43-8BF6-7C9408FCE687}"/>
              </a:ext>
            </a:extLst>
          </p:cNvPr>
          <p:cNvSpPr txBox="1"/>
          <p:nvPr userDrawn="1"/>
        </p:nvSpPr>
        <p:spPr>
          <a:xfrm>
            <a:off x="11245174" y="6310009"/>
            <a:ext cx="5836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94000DE4-E59E-D941-A73A-4F15C03D18BA}" type="slidenum">
              <a:rPr lang="en-US" sz="1400" b="0" i="0" smtClean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algn="r"/>
              <a:t>‹#›</a:t>
            </a:fld>
            <a:endParaRPr lang="en-US" sz="1400" b="0" i="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A975DF16-5712-5B4F-83C4-2C7B0C150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3603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09225A-8E8C-C14A-8BB7-A675BDF75A5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841770"/>
            <a:ext cx="11360359" cy="434502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>
                <a:solidFill>
                  <a:srgbClr val="838383"/>
                </a:solidFill>
              </a:defRPr>
            </a:lvl2pPr>
            <a:lvl3pPr>
              <a:defRPr sz="1600">
                <a:solidFill>
                  <a:srgbClr val="838383"/>
                </a:solidFill>
              </a:defRPr>
            </a:lvl3pPr>
            <a:lvl4pPr>
              <a:defRPr sz="1400">
                <a:solidFill>
                  <a:srgbClr val="838383"/>
                </a:solidFill>
              </a:defRPr>
            </a:lvl4pPr>
            <a:lvl5pPr>
              <a:defRPr sz="1400">
                <a:solidFill>
                  <a:srgbClr val="83838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2422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-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824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AA5899-5BCF-B446-A5F3-24E28B55DA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6F5AF-E384-F145-8613-F28E65705F97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050FBA-E366-5946-9789-3C67C925F7EE}"/>
              </a:ext>
            </a:extLst>
          </p:cNvPr>
          <p:cNvSpPr/>
          <p:nvPr userDrawn="1"/>
        </p:nvSpPr>
        <p:spPr>
          <a:xfrm>
            <a:off x="0" y="0"/>
            <a:ext cx="12192000" cy="3242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105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00FE3C5-7A63-C540-8945-10FC0F76A541}"/>
              </a:ext>
            </a:extLst>
          </p:cNvPr>
          <p:cNvSpPr/>
          <p:nvPr userDrawn="1"/>
        </p:nvSpPr>
        <p:spPr>
          <a:xfrm>
            <a:off x="0" y="0"/>
            <a:ext cx="3948913" cy="6858000"/>
          </a:xfrm>
          <a:prstGeom prst="rect">
            <a:avLst/>
          </a:prstGeom>
          <a:solidFill>
            <a:srgbClr val="6CC2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7012C31-4F3B-413A-A98A-486D408D72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8249"/>
          <a:stretch/>
        </p:blipFill>
        <p:spPr>
          <a:xfrm>
            <a:off x="3782201" y="2"/>
            <a:ext cx="8409800" cy="6857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314093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29988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CA080-78C5-4619-8034-58D59B56A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18025" y="6356350"/>
            <a:ext cx="31559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[FOOTER TEXT GOES HERE]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123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ECEBE15-3FF7-4EE7-9079-3E7D59E6C6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rcRect/>
            <a:stretch>
              <a:fillRect t="-5" b="-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BA2213-EC7E-4C07-ABA0-9EB9F8E00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1C561-8755-4204-8855-F23ADD78FE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616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-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8"/>
          </a:xfrm>
          <a:prstGeom prst="rect">
            <a:avLst/>
          </a:prstGeom>
          <a:noFill/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440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-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889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-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7012C31-4F3B-413A-A98A-486D408D72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15439"/>
            <a:ext cx="6619875" cy="590931"/>
          </a:xfrm>
        </p:spPr>
        <p:txBody>
          <a:bodyPr wrap="square" lIns="0" anchor="t" anchorCtr="0">
            <a:sp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1321841"/>
            <a:ext cx="6619875" cy="397032"/>
          </a:xfrm>
        </p:spPr>
        <p:txBody>
          <a:bodyPr wrap="square" lIns="0">
            <a:sp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CA080-78C5-4619-8034-58D59B56A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18025" y="6356350"/>
            <a:ext cx="31559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[FOOTER TEXT GOES HERE]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024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A2E7FE-C0CB-8A49-BB89-B8B0F4AE6B09}"/>
              </a:ext>
            </a:extLst>
          </p:cNvPr>
          <p:cNvSpPr/>
          <p:nvPr userDrawn="1"/>
        </p:nvSpPr>
        <p:spPr>
          <a:xfrm>
            <a:off x="0" y="0"/>
            <a:ext cx="2055377" cy="6846725"/>
          </a:xfrm>
          <a:prstGeom prst="rect">
            <a:avLst/>
          </a:prstGeom>
          <a:solidFill>
            <a:srgbClr val="00B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7012C31-4F3B-413A-A98A-486D408D72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37" t="7433" r="37" b="2066"/>
          <a:stretch/>
        </p:blipFill>
        <p:spPr>
          <a:xfrm>
            <a:off x="1905005" y="8092"/>
            <a:ext cx="10286995" cy="68467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314093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29988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5842EC-47B6-134C-A69F-A19DDE80BCBF}"/>
              </a:ext>
            </a:extLst>
          </p:cNvPr>
          <p:cNvSpPr/>
          <p:nvPr userDrawn="1"/>
        </p:nvSpPr>
        <p:spPr>
          <a:xfrm>
            <a:off x="1865888" y="3183"/>
            <a:ext cx="10326112" cy="255761"/>
          </a:xfrm>
          <a:prstGeom prst="rect">
            <a:avLst/>
          </a:prstGeom>
          <a:solidFill>
            <a:srgbClr val="00B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347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Section Divider-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1F31C49-C0D7-204F-8E26-925085D346BF}"/>
              </a:ext>
            </a:extLst>
          </p:cNvPr>
          <p:cNvSpPr/>
          <p:nvPr userDrawn="1"/>
        </p:nvSpPr>
        <p:spPr>
          <a:xfrm>
            <a:off x="0" y="0"/>
            <a:ext cx="2905041" cy="6857998"/>
          </a:xfrm>
          <a:prstGeom prst="rect">
            <a:avLst/>
          </a:prstGeom>
          <a:solidFill>
            <a:srgbClr val="A13F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563" t="7127" r="13759"/>
          <a:stretch/>
        </p:blipFill>
        <p:spPr>
          <a:xfrm>
            <a:off x="2827360" y="0"/>
            <a:ext cx="936464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902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A9F179-20F8-A64C-9AF4-48C4EC39F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3603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AB2A6-A7B6-E342-912C-107D9BB81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5727" y="1825625"/>
            <a:ext cx="113603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5BE687-0F05-F848-8D8D-351C6D44A0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10312"/>
            <a:ext cx="3155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D16F5AF-E384-F145-8613-F28E65705F9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551438D-2267-B84B-B0A9-82777966F6E8}"/>
              </a:ext>
            </a:extLst>
          </p:cNvPr>
          <p:cNvSpPr/>
          <p:nvPr/>
        </p:nvSpPr>
        <p:spPr>
          <a:xfrm>
            <a:off x="0" y="0"/>
            <a:ext cx="12192000" cy="181669"/>
          </a:xfrm>
          <a:prstGeom prst="rect">
            <a:avLst/>
          </a:prstGeom>
          <a:solidFill>
            <a:srgbClr val="005A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4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8" r:id="rId3"/>
    <p:sldLayoutId id="2147483679" r:id="rId4"/>
    <p:sldLayoutId id="2147483680" r:id="rId5"/>
    <p:sldLayoutId id="2147483676" r:id="rId6"/>
    <p:sldLayoutId id="2147483672" r:id="rId7"/>
    <p:sldLayoutId id="2147483673" r:id="rId8"/>
    <p:sldLayoutId id="2147483674" r:id="rId9"/>
    <p:sldLayoutId id="2147483675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15A7C"/>
          </a:solidFill>
          <a:latin typeface="Roboto Slab" pitchFamily="2" charset="0"/>
          <a:ea typeface="Roboto Slab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i="0" kern="1200">
          <a:solidFill>
            <a:srgbClr val="343741"/>
          </a:solidFill>
          <a:latin typeface="Open Sans Semibold" panose="020B0606030504020204" pitchFamily="34" charset="0"/>
          <a:ea typeface="Open Sans Semibold" panose="020B0606030504020204" pitchFamily="34" charset="0"/>
          <a:cs typeface="Open Sans Semibold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555EB1-A893-779F-F598-EF71D712F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1C561-8755-4204-8855-F23ADD78FEEF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7B90303A-DD08-BBAE-FFD5-10D7F30B01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321653"/>
            <a:ext cx="6214110" cy="1328935"/>
          </a:xfrm>
        </p:spPr>
        <p:txBody>
          <a:bodyPr anchor="b">
            <a:normAutofit/>
          </a:bodyPr>
          <a:lstStyle/>
          <a:p>
            <a:r>
              <a:rPr lang="en-US" dirty="0"/>
              <a:t>JNCIS-ENT</a:t>
            </a:r>
          </a:p>
        </p:txBody>
      </p:sp>
      <p:sp>
        <p:nvSpPr>
          <p:cNvPr id="8" name="Subtitle 1">
            <a:extLst>
              <a:ext uri="{FF2B5EF4-FFF2-40B4-BE49-F238E27FC236}">
                <a16:creationId xmlns:a16="http://schemas.microsoft.com/office/drawing/2014/main" id="{A5B15824-F38D-5E2F-7F1D-5455E20F5E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78884"/>
            <a:ext cx="7073900" cy="1655762"/>
          </a:xfrm>
        </p:spPr>
        <p:txBody>
          <a:bodyPr>
            <a:normAutofit/>
          </a:bodyPr>
          <a:lstStyle/>
          <a:p>
            <a:r>
              <a:rPr lang="en-US" sz="2400" b="0" dirty="0"/>
              <a:t>Border Gateway Protocol (BGP)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68576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4C1B5B9-01D7-BB48-8947-D12C18194C11}"/>
              </a:ext>
            </a:extLst>
          </p:cNvPr>
          <p:cNvSpPr/>
          <p:nvPr/>
        </p:nvSpPr>
        <p:spPr>
          <a:xfrm>
            <a:off x="0" y="3448685"/>
            <a:ext cx="12192000" cy="110247"/>
          </a:xfrm>
          <a:prstGeom prst="rect">
            <a:avLst/>
          </a:prstGeom>
          <a:solidFill>
            <a:srgbClr val="009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EC3C17-94E3-EA47-8FF7-22232238AF61}"/>
              </a:ext>
            </a:extLst>
          </p:cNvPr>
          <p:cNvSpPr txBox="1"/>
          <p:nvPr/>
        </p:nvSpPr>
        <p:spPr>
          <a:xfrm>
            <a:off x="2812913" y="3715846"/>
            <a:ext cx="8199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4 messages for the protocol of the internet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7A32C12-4B0D-2F4B-8A35-F4F47BAB4D03}"/>
              </a:ext>
            </a:extLst>
          </p:cNvPr>
          <p:cNvSpPr/>
          <p:nvPr/>
        </p:nvSpPr>
        <p:spPr>
          <a:xfrm>
            <a:off x="0" y="-17090"/>
            <a:ext cx="12192000" cy="6160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338D507-3451-954E-A9EC-0EB6DFFE9EB7}"/>
              </a:ext>
            </a:extLst>
          </p:cNvPr>
          <p:cNvSpPr/>
          <p:nvPr/>
        </p:nvSpPr>
        <p:spPr>
          <a:xfrm>
            <a:off x="401262" y="2482270"/>
            <a:ext cx="1985297" cy="1985297"/>
          </a:xfrm>
          <a:prstGeom prst="ellipse">
            <a:avLst/>
          </a:prstGeom>
          <a:solidFill>
            <a:srgbClr val="009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3B179AA-C775-B743-89F9-9CEED84C7A53}"/>
              </a:ext>
            </a:extLst>
          </p:cNvPr>
          <p:cNvSpPr/>
          <p:nvPr/>
        </p:nvSpPr>
        <p:spPr>
          <a:xfrm>
            <a:off x="403036" y="2813199"/>
            <a:ext cx="198352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b="1" cap="all" dirty="0">
                <a:solidFill>
                  <a:schemeClr val="bg1"/>
                </a:solidFill>
                <a:latin typeface="Roboto Slab" pitchFamily="2" charset="0"/>
                <a:ea typeface="Roboto Slab" pitchFamily="2" charset="0"/>
                <a:cs typeface="Open Sans Semibold" panose="020B0606030504020204" pitchFamily="34" charset="0"/>
              </a:rPr>
              <a:t>2</a:t>
            </a:r>
            <a:endParaRPr lang="en-US" sz="6000" b="1" cap="all" dirty="0">
              <a:solidFill>
                <a:schemeClr val="bg1"/>
              </a:solidFill>
              <a:latin typeface="Roboto Slab" pitchFamily="2" charset="0"/>
              <a:ea typeface="Roboto Slab" pitchFamily="2" charset="0"/>
              <a:cs typeface="Open Sans Semibold" panose="020B0606030504020204" pitchFamily="34" charset="0"/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A1F96139-5015-294A-8C10-A591543DB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6559" y="2695074"/>
            <a:ext cx="9805441" cy="863858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rgbClr val="009ACE"/>
                </a:solidFill>
              </a:rPr>
              <a:t>BGP Message Types</a:t>
            </a:r>
          </a:p>
        </p:txBody>
      </p:sp>
    </p:spTree>
    <p:extLst>
      <p:ext uri="{BB962C8B-B14F-4D97-AF65-F5344CB8AC3E}">
        <p14:creationId xmlns:p14="http://schemas.microsoft.com/office/powerpoint/2010/main" val="808595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4 Message Types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CF247F-E219-469B-1C4B-A0FDE7E29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5218" y="1674951"/>
            <a:ext cx="4571639" cy="3508098"/>
          </a:xfrm>
          <a:prstGeom prst="rect">
            <a:avLst/>
          </a:prstGeom>
        </p:spPr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7" y="1458635"/>
            <a:ext cx="6820573" cy="4500376"/>
          </a:xfrm>
        </p:spPr>
        <p:txBody>
          <a:bodyPr>
            <a:normAutofit/>
          </a:bodyPr>
          <a:lstStyle/>
          <a:p>
            <a:r>
              <a:rPr lang="en-US" dirty="0"/>
              <a:t>BGP has 4 message types used throughout the peering lifecycle</a:t>
            </a:r>
          </a:p>
          <a:p>
            <a:pPr lvl="1"/>
            <a:r>
              <a:rPr lang="en-US" dirty="0"/>
              <a:t>Open</a:t>
            </a:r>
          </a:p>
          <a:p>
            <a:pPr lvl="1"/>
            <a:r>
              <a:rPr lang="en-US" dirty="0"/>
              <a:t>Update</a:t>
            </a:r>
          </a:p>
          <a:p>
            <a:pPr lvl="1"/>
            <a:r>
              <a:rPr lang="en-US" dirty="0"/>
              <a:t>Keepalive</a:t>
            </a:r>
          </a:p>
          <a:p>
            <a:pPr lvl="1"/>
            <a:r>
              <a:rPr lang="en-US" dirty="0"/>
              <a:t>Notification</a:t>
            </a:r>
          </a:p>
          <a:p>
            <a:r>
              <a:rPr lang="en-US" dirty="0"/>
              <a:t>An Update message can double as a Keepalive and will reset the dead timer for the peer when received</a:t>
            </a:r>
          </a:p>
        </p:txBody>
      </p:sp>
    </p:spTree>
    <p:extLst>
      <p:ext uri="{BB962C8B-B14F-4D97-AF65-F5344CB8AC3E}">
        <p14:creationId xmlns:p14="http://schemas.microsoft.com/office/powerpoint/2010/main" val="2786165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BGP Message Header</a:t>
            </a:r>
          </a:p>
        </p:txBody>
      </p:sp>
      <p:sp>
        <p:nvSpPr>
          <p:cNvPr id="2" name="Content Placeholder 14">
            <a:extLst>
              <a:ext uri="{FF2B5EF4-FFF2-40B4-BE49-F238E27FC236}">
                <a16:creationId xmlns:a16="http://schemas.microsoft.com/office/drawing/2014/main" id="{35CDDD42-5B64-E5F8-C13D-6E25EA29868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7" y="1458635"/>
            <a:ext cx="6820573" cy="4500376"/>
          </a:xfrm>
        </p:spPr>
        <p:txBody>
          <a:bodyPr>
            <a:normAutofit/>
          </a:bodyPr>
          <a:lstStyle/>
          <a:p>
            <a:r>
              <a:rPr lang="en-US" dirty="0"/>
              <a:t>The header is included on all BGP message types</a:t>
            </a:r>
          </a:p>
          <a:p>
            <a:pPr lvl="1"/>
            <a:r>
              <a:rPr lang="en-US" dirty="0"/>
              <a:t>The marker is set to all 1’s</a:t>
            </a:r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B803A56-2DB1-F75A-EECC-850CD71B81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079" y="2640459"/>
            <a:ext cx="10099841" cy="3607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829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BGP Open Message</a:t>
            </a:r>
          </a:p>
        </p:txBody>
      </p:sp>
      <p:sp>
        <p:nvSpPr>
          <p:cNvPr id="2" name="Content Placeholder 14">
            <a:extLst>
              <a:ext uri="{FF2B5EF4-FFF2-40B4-BE49-F238E27FC236}">
                <a16:creationId xmlns:a16="http://schemas.microsoft.com/office/drawing/2014/main" id="{35CDDD42-5B64-E5F8-C13D-6E25EA29868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7" y="1458635"/>
            <a:ext cx="9303352" cy="4500376"/>
          </a:xfrm>
        </p:spPr>
        <p:txBody>
          <a:bodyPr>
            <a:normAutofit/>
          </a:bodyPr>
          <a:lstStyle/>
          <a:p>
            <a:r>
              <a:rPr lang="en-US" dirty="0"/>
              <a:t>The Open message only advertises:</a:t>
            </a:r>
          </a:p>
          <a:p>
            <a:pPr lvl="1"/>
            <a:r>
              <a:rPr lang="en-US" dirty="0"/>
              <a:t>Local router’s autonomous system number</a:t>
            </a:r>
          </a:p>
          <a:p>
            <a:pPr lvl="1"/>
            <a:r>
              <a:rPr lang="en-US" dirty="0"/>
              <a:t>Local Router ID</a:t>
            </a:r>
          </a:p>
          <a:p>
            <a:pPr lvl="1"/>
            <a:r>
              <a:rPr lang="en-US" dirty="0"/>
              <a:t>multiprotocol BGP extensions it’s capable of exchanging.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D0E0E9B-D6E4-1D96-6565-00DF8254E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1052" y="3527282"/>
            <a:ext cx="9489896" cy="2965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195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BGP Update Message</a:t>
            </a:r>
          </a:p>
        </p:txBody>
      </p:sp>
      <p:sp>
        <p:nvSpPr>
          <p:cNvPr id="2" name="Content Placeholder 14">
            <a:extLst>
              <a:ext uri="{FF2B5EF4-FFF2-40B4-BE49-F238E27FC236}">
                <a16:creationId xmlns:a16="http://schemas.microsoft.com/office/drawing/2014/main" id="{35CDDD42-5B64-E5F8-C13D-6E25EA29868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7" y="1458635"/>
            <a:ext cx="10299945" cy="4500376"/>
          </a:xfrm>
        </p:spPr>
        <p:txBody>
          <a:bodyPr>
            <a:normAutofit/>
          </a:bodyPr>
          <a:lstStyle/>
          <a:p>
            <a:r>
              <a:rPr lang="en-US" dirty="0"/>
              <a:t>The Update message is used to advertise or </a:t>
            </a:r>
            <a:r>
              <a:rPr lang="en-US" i="1" dirty="0"/>
              <a:t>withdraw</a:t>
            </a:r>
            <a:r>
              <a:rPr lang="en-US" dirty="0"/>
              <a:t> route advertisements</a:t>
            </a:r>
          </a:p>
          <a:p>
            <a:r>
              <a:rPr lang="en-US" dirty="0"/>
              <a:t>The withdrawn routes, path attributes and NLRI fields are variable length and can be missing from the message if none are being advertised/</a:t>
            </a:r>
            <a:r>
              <a:rPr lang="en-US" dirty="0" err="1"/>
              <a:t>wathdrawn</a:t>
            </a:r>
            <a:endParaRPr lang="en-US" dirty="0"/>
          </a:p>
        </p:txBody>
      </p:sp>
      <p:pic>
        <p:nvPicPr>
          <p:cNvPr id="4" name="Picture 3" descr="A picture containing text, screenshot, font, line&#10;&#10;Description automatically generated">
            <a:extLst>
              <a:ext uri="{FF2B5EF4-FFF2-40B4-BE49-F238E27FC236}">
                <a16:creationId xmlns:a16="http://schemas.microsoft.com/office/drawing/2014/main" id="{7AB2B678-76BC-03BC-C793-58204848DD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485" y="4045745"/>
            <a:ext cx="10107029" cy="270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896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BGP Keepalive Message</a:t>
            </a:r>
          </a:p>
        </p:txBody>
      </p:sp>
      <p:sp>
        <p:nvSpPr>
          <p:cNvPr id="2" name="Content Placeholder 14">
            <a:extLst>
              <a:ext uri="{FF2B5EF4-FFF2-40B4-BE49-F238E27FC236}">
                <a16:creationId xmlns:a16="http://schemas.microsoft.com/office/drawing/2014/main" id="{35CDDD42-5B64-E5F8-C13D-6E25EA29868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7" y="1458635"/>
            <a:ext cx="11111603" cy="4500376"/>
          </a:xfrm>
        </p:spPr>
        <p:txBody>
          <a:bodyPr>
            <a:normAutofit/>
          </a:bodyPr>
          <a:lstStyle/>
          <a:p>
            <a:r>
              <a:rPr lang="en-US" dirty="0"/>
              <a:t>The keepalive is used to maintain knowledge of reliable communication between peers.</a:t>
            </a:r>
          </a:p>
          <a:p>
            <a:r>
              <a:rPr lang="en-US" dirty="0"/>
              <a:t>Contains only the BGP header and no additional fields</a:t>
            </a:r>
          </a:p>
        </p:txBody>
      </p:sp>
    </p:spTree>
    <p:extLst>
      <p:ext uri="{BB962C8B-B14F-4D97-AF65-F5344CB8AC3E}">
        <p14:creationId xmlns:p14="http://schemas.microsoft.com/office/powerpoint/2010/main" val="49829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BGP Notification Message</a:t>
            </a:r>
          </a:p>
        </p:txBody>
      </p:sp>
      <p:sp>
        <p:nvSpPr>
          <p:cNvPr id="2" name="Content Placeholder 14">
            <a:extLst>
              <a:ext uri="{FF2B5EF4-FFF2-40B4-BE49-F238E27FC236}">
                <a16:creationId xmlns:a16="http://schemas.microsoft.com/office/drawing/2014/main" id="{35CDDD42-5B64-E5F8-C13D-6E25EA29868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7" y="1458635"/>
            <a:ext cx="11019136" cy="4500376"/>
          </a:xfrm>
        </p:spPr>
        <p:txBody>
          <a:bodyPr>
            <a:normAutofit/>
          </a:bodyPr>
          <a:lstStyle/>
          <a:p>
            <a:r>
              <a:rPr lang="en-US" dirty="0"/>
              <a:t>Used to teardown a BGP peering</a:t>
            </a:r>
          </a:p>
          <a:p>
            <a:r>
              <a:rPr lang="en-US" dirty="0"/>
              <a:t>Can be sent when an error is encountered or when a peering is administratively removed or disabled</a:t>
            </a:r>
          </a:p>
          <a:p>
            <a:r>
              <a:rPr lang="en-US" dirty="0"/>
              <a:t>The data field is variable length and may or may not hold useful information regarding the teardown</a:t>
            </a:r>
          </a:p>
        </p:txBody>
      </p:sp>
      <p:pic>
        <p:nvPicPr>
          <p:cNvPr id="4" name="Picture 3" descr="A picture containing text, screenshot, font, line&#10;&#10;Description automatically generated">
            <a:extLst>
              <a:ext uri="{FF2B5EF4-FFF2-40B4-BE49-F238E27FC236}">
                <a16:creationId xmlns:a16="http://schemas.microsoft.com/office/drawing/2014/main" id="{4356A7B1-BCEB-03F5-40ED-D12BA0E4E1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46" y="3924728"/>
            <a:ext cx="11996107" cy="2142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99070"/>
      </p:ext>
    </p:extLst>
  </p:cSld>
  <p:clrMapOvr>
    <a:masterClrMapping/>
  </p:clrMapOvr>
</p:sld>
</file>

<file path=ppt/theme/theme1.xml><?xml version="1.0" encoding="utf-8"?>
<a:theme xmlns:a="http://schemas.openxmlformats.org/drawingml/2006/main" name="InfoSec Institute">
  <a:themeElements>
    <a:clrScheme name="InfoSec Institute 1">
      <a:dk1>
        <a:srgbClr val="333641"/>
      </a:dk1>
      <a:lt1>
        <a:srgbClr val="FFFFFF"/>
      </a:lt1>
      <a:dk2>
        <a:srgbClr val="858891"/>
      </a:dk2>
      <a:lt2>
        <a:srgbClr val="F0F2F1"/>
      </a:lt2>
      <a:accent1>
        <a:srgbClr val="00A4B8"/>
      </a:accent1>
      <a:accent2>
        <a:srgbClr val="58B846"/>
      </a:accent2>
      <a:accent3>
        <a:srgbClr val="FFD500"/>
      </a:accent3>
      <a:accent4>
        <a:srgbClr val="F58025"/>
      </a:accent4>
      <a:accent5>
        <a:srgbClr val="00A780"/>
      </a:accent5>
      <a:accent6>
        <a:srgbClr val="A2228E"/>
      </a:accent6>
      <a:hlink>
        <a:srgbClr val="005A7C"/>
      </a:hlink>
      <a:folHlink>
        <a:srgbClr val="00A4B8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foSec Institute" id="{D0BA2A61-823F-DB45-9D22-8E45F7A1409F}" vid="{1161D25B-A639-B744-B661-5060476BF35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16958</TotalTime>
  <Words>216</Words>
  <Application>Microsoft Office PowerPoint</Application>
  <PresentationFormat>Widescreen</PresentationFormat>
  <Paragraphs>38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Open Sans</vt:lpstr>
      <vt:lpstr>Open Sans Semibold</vt:lpstr>
      <vt:lpstr>Roboto Slab</vt:lpstr>
      <vt:lpstr>InfoSec Institute</vt:lpstr>
      <vt:lpstr>JNCIS-ENT</vt:lpstr>
      <vt:lpstr>BGP Message Types</vt:lpstr>
      <vt:lpstr>4 Message Types</vt:lpstr>
      <vt:lpstr>BGP Message Header</vt:lpstr>
      <vt:lpstr>BGP Open Message</vt:lpstr>
      <vt:lpstr>BGP Update Message</vt:lpstr>
      <vt:lpstr>BGP Keepalive Message</vt:lpstr>
      <vt:lpstr>BGP Notification Message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Waller</dc:creator>
  <cp:lastModifiedBy>Ben Jacobson</cp:lastModifiedBy>
  <cp:revision>120</cp:revision>
  <dcterms:created xsi:type="dcterms:W3CDTF">2019-02-27T16:42:59Z</dcterms:created>
  <dcterms:modified xsi:type="dcterms:W3CDTF">2023-07-14T05:20:48Z</dcterms:modified>
</cp:coreProperties>
</file>

<file path=docProps/thumbnail.jpeg>
</file>